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30"/>
  </p:notes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83" r:id="rId14"/>
    <p:sldId id="282" r:id="rId15"/>
    <p:sldId id="278" r:id="rId16"/>
    <p:sldId id="279" r:id="rId17"/>
    <p:sldId id="280" r:id="rId18"/>
    <p:sldId id="281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D686C9-6CCF-40C9-BE68-5F32AFC82C09}" type="datetimeFigureOut">
              <a:rPr lang="en-US" smtClean="0"/>
              <a:t>9/3/2020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FF9435-4FDB-4A3F-911A-0C2A474F7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032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21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654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436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746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1038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850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0911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526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8923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8266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457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936EE-BC2C-48F5-B1CF-31ECCB8997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298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238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652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936EE-BC2C-48F5-B1CF-31ECCB8997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85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936EE-BC2C-48F5-B1CF-31ECCB8997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406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84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562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717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466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F9435-4FDB-4A3F-911A-0C2A474F7B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135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162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87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255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26541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934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1398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2250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9218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746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885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0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582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276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43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47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894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019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7329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Running spark on a cluster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Using EMR, tuning performance on a cluster.</a:t>
            </a:r>
          </a:p>
        </p:txBody>
      </p:sp>
    </p:spTree>
    <p:extLst>
      <p:ext uri="{BB962C8B-B14F-4D97-AF65-F5344CB8AC3E}">
        <p14:creationId xmlns:p14="http://schemas.microsoft.com/office/powerpoint/2010/main" val="1078130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dependencies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Say for example you need to depend on Kafka, which isn’t built into Spark. You could add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"</a:t>
            </a:r>
            <a:r>
              <a:rPr lang="en-US" dirty="0" err="1"/>
              <a:t>org.apache.spark</a:t>
            </a:r>
            <a:r>
              <a:rPr lang="en-US" dirty="0"/>
              <a:t>" %% "spark-streaming-</a:t>
            </a:r>
            <a:r>
              <a:rPr lang="en-US" dirty="0" err="1"/>
              <a:t>kafka</a:t>
            </a:r>
            <a:r>
              <a:rPr lang="en-US" dirty="0"/>
              <a:t>" % "1.6.1",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to your library dependencies, and </a:t>
            </a:r>
            <a:r>
              <a:rPr lang="en-US" dirty="0" err="1"/>
              <a:t>sbt</a:t>
            </a:r>
            <a:r>
              <a:rPr lang="en-US" dirty="0"/>
              <a:t> will automatically fetch it and everything it needs and bundle it into your JAR file.</a:t>
            </a:r>
          </a:p>
          <a:p>
            <a:r>
              <a:rPr lang="en-US" dirty="0"/>
              <a:t>Make sure you use the correct Spark version number, and note that I did NOT use </a:t>
            </a:r>
            <a:r>
              <a:rPr lang="en-US"/>
              <a:t>“provided” </a:t>
            </a:r>
            <a:r>
              <a:rPr lang="en-US" dirty="0"/>
              <a:t>on the line.</a:t>
            </a:r>
          </a:p>
        </p:txBody>
      </p:sp>
    </p:spTree>
    <p:extLst>
      <p:ext uri="{BB962C8B-B14F-4D97-AF65-F5344CB8AC3E}">
        <p14:creationId xmlns:p14="http://schemas.microsoft.com/office/powerpoint/2010/main" val="2762188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Bundling it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run: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sbt</a:t>
            </a:r>
            <a:r>
              <a:rPr lang="en-US" dirty="0"/>
              <a:t> assembly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…from the root folder, and it does its magic</a:t>
            </a:r>
          </a:p>
          <a:p>
            <a:r>
              <a:rPr lang="en-US" dirty="0"/>
              <a:t>You’ll find the JAR in target/scala-2.11 (or whatever Scala version you’re building against.)</a:t>
            </a:r>
          </a:p>
        </p:txBody>
      </p:sp>
      <p:pic>
        <p:nvPicPr>
          <p:cNvPr id="12290" name="Picture 2" descr="https://upload.wikimedia.org/wikipedia/commons/3/34/A_bundle_of_fire_woo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0584" y="329327"/>
            <a:ext cx="2885474" cy="2164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3093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Here’s the cool 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JAR is self-contained! Just use spark-submit &lt;jar file&gt; and it’ll run, even without specifying a class!</a:t>
            </a:r>
          </a:p>
          <a:p>
            <a:r>
              <a:rPr lang="en-US" dirty="0"/>
              <a:t>Let’s try it out.</a:t>
            </a:r>
          </a:p>
        </p:txBody>
      </p:sp>
    </p:spTree>
    <p:extLst>
      <p:ext uri="{BB962C8B-B14F-4D97-AF65-F5344CB8AC3E}">
        <p14:creationId xmlns:p14="http://schemas.microsoft.com/office/powerpoint/2010/main" val="629086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5F639-15F4-4D91-B557-FA32C4E145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763136-2A40-4760-BB87-C065379B34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Use SBT to bundle up a JAR you can run locally using spark-submit</a:t>
            </a:r>
          </a:p>
        </p:txBody>
      </p:sp>
    </p:spTree>
    <p:extLst>
      <p:ext uri="{BB962C8B-B14F-4D97-AF65-F5344CB8AC3E}">
        <p14:creationId xmlns:p14="http://schemas.microsoft.com/office/powerpoint/2010/main" val="3602037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F189C-BDBA-409D-8D94-DCF08C34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840F0-3355-4366-A52F-526D92E5A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any script you want – let’s say </a:t>
            </a:r>
            <a:r>
              <a:rPr lang="en-US" dirty="0" err="1"/>
              <a:t>MinTemperaturesDataset</a:t>
            </a:r>
            <a:endParaRPr lang="en-US" dirty="0"/>
          </a:p>
          <a:p>
            <a:r>
              <a:rPr lang="en-US" dirty="0"/>
              <a:t>Modify </a:t>
            </a:r>
            <a:r>
              <a:rPr lang="en-US" dirty="0" err="1"/>
              <a:t>build.sbt</a:t>
            </a:r>
            <a:r>
              <a:rPr lang="en-US" dirty="0"/>
              <a:t> to use the same version of Spark you installed for spark-submit</a:t>
            </a:r>
          </a:p>
          <a:p>
            <a:r>
              <a:rPr lang="en-US" dirty="0"/>
              <a:t>Make sure it uses a compatible version of Scala as well</a:t>
            </a:r>
          </a:p>
          <a:p>
            <a:pPr lvl="1"/>
            <a:r>
              <a:rPr lang="en-US" dirty="0"/>
              <a:t>You’ll have to poke around online at spark.apache.org and scala-lang.org</a:t>
            </a:r>
          </a:p>
          <a:p>
            <a:r>
              <a:rPr lang="en-US" dirty="0"/>
              <a:t>Be sure to run spark-submit from the directory the script assumes…</a:t>
            </a:r>
          </a:p>
        </p:txBody>
      </p:sp>
    </p:spTree>
    <p:extLst>
      <p:ext uri="{BB962C8B-B14F-4D97-AF65-F5344CB8AC3E}">
        <p14:creationId xmlns:p14="http://schemas.microsoft.com/office/powerpoint/2010/main" val="1606748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on a Cluster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902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Spark</a:t>
            </a:r>
          </a:p>
        </p:txBody>
      </p:sp>
      <p:sp>
        <p:nvSpPr>
          <p:cNvPr id="4" name="Rectangle 3"/>
          <p:cNvSpPr/>
          <p:nvPr/>
        </p:nvSpPr>
        <p:spPr>
          <a:xfrm>
            <a:off x="4635140" y="613670"/>
            <a:ext cx="1828800" cy="10587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Spark Driver</a:t>
            </a:r>
          </a:p>
        </p:txBody>
      </p:sp>
      <p:sp>
        <p:nvSpPr>
          <p:cNvPr id="5" name="Rectangle 4"/>
          <p:cNvSpPr/>
          <p:nvPr/>
        </p:nvSpPr>
        <p:spPr>
          <a:xfrm>
            <a:off x="4635140" y="2081523"/>
            <a:ext cx="1828800" cy="10587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 Manager</a:t>
            </a:r>
          </a:p>
        </p:txBody>
      </p:sp>
      <p:sp>
        <p:nvSpPr>
          <p:cNvPr id="6" name="Rectangle 5"/>
          <p:cNvSpPr/>
          <p:nvPr/>
        </p:nvSpPr>
        <p:spPr>
          <a:xfrm>
            <a:off x="2517582" y="3549376"/>
            <a:ext cx="1828800" cy="10587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 Worker / Executors</a:t>
            </a:r>
          </a:p>
        </p:txBody>
      </p:sp>
      <p:sp>
        <p:nvSpPr>
          <p:cNvPr id="7" name="Rectangle 6"/>
          <p:cNvSpPr/>
          <p:nvPr/>
        </p:nvSpPr>
        <p:spPr>
          <a:xfrm>
            <a:off x="4635140" y="3549376"/>
            <a:ext cx="1828800" cy="10587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 Worker / Executors</a:t>
            </a:r>
          </a:p>
        </p:txBody>
      </p:sp>
      <p:sp>
        <p:nvSpPr>
          <p:cNvPr id="8" name="Rectangle 7"/>
          <p:cNvSpPr/>
          <p:nvPr/>
        </p:nvSpPr>
        <p:spPr>
          <a:xfrm>
            <a:off x="6752698" y="3549376"/>
            <a:ext cx="1828800" cy="10587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 Worker / Executors</a:t>
            </a:r>
          </a:p>
        </p:txBody>
      </p:sp>
      <p:sp>
        <p:nvSpPr>
          <p:cNvPr id="10" name="Down Arrow 9"/>
          <p:cNvSpPr/>
          <p:nvPr/>
        </p:nvSpPr>
        <p:spPr>
          <a:xfrm>
            <a:off x="5307224" y="3140302"/>
            <a:ext cx="484632" cy="4090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>
            <a:off x="5307224" y="1672449"/>
            <a:ext cx="484632" cy="4090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/>
          <p:cNvSpPr/>
          <p:nvPr/>
        </p:nvSpPr>
        <p:spPr>
          <a:xfrm>
            <a:off x="3172054" y="3140302"/>
            <a:ext cx="484632" cy="4090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>
            <a:off x="7442394" y="3140302"/>
            <a:ext cx="484632" cy="4090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286033" y="2935294"/>
            <a:ext cx="1349107" cy="2050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471962" y="2935294"/>
            <a:ext cx="1341086" cy="2050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566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spark-submit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--master</a:t>
            </a:r>
          </a:p>
          <a:p>
            <a:pPr lvl="1"/>
            <a:r>
              <a:rPr lang="en-US" dirty="0"/>
              <a:t>yarn – for running a YARN / Hadoop cluster</a:t>
            </a:r>
          </a:p>
          <a:p>
            <a:pPr lvl="1"/>
            <a:r>
              <a:rPr lang="en-US" dirty="0" err="1"/>
              <a:t>hostname:port</a:t>
            </a:r>
            <a:r>
              <a:rPr lang="en-US" dirty="0"/>
              <a:t> – for connecting to a master on a Spark standalone cluster</a:t>
            </a:r>
          </a:p>
          <a:p>
            <a:pPr lvl="1"/>
            <a:r>
              <a:rPr lang="en-US" dirty="0"/>
              <a:t>mesos://masternode:port</a:t>
            </a:r>
          </a:p>
          <a:p>
            <a:pPr lvl="1"/>
            <a:r>
              <a:rPr lang="en-US" dirty="0"/>
              <a:t>A master in your </a:t>
            </a:r>
            <a:r>
              <a:rPr lang="en-US" dirty="0" err="1"/>
              <a:t>SparkConf</a:t>
            </a:r>
            <a:r>
              <a:rPr lang="en-US" dirty="0"/>
              <a:t> will override this!!!</a:t>
            </a:r>
          </a:p>
          <a:p>
            <a:r>
              <a:rPr lang="en-US" dirty="0"/>
              <a:t>--</a:t>
            </a:r>
            <a:r>
              <a:rPr lang="en-US" dirty="0" err="1"/>
              <a:t>num</a:t>
            </a:r>
            <a:r>
              <a:rPr lang="en-US" dirty="0"/>
              <a:t>-executors</a:t>
            </a:r>
          </a:p>
          <a:p>
            <a:pPr lvl="1"/>
            <a:r>
              <a:rPr lang="en-US" dirty="0"/>
              <a:t>Must set explicitly with YARN, only 2 by default</a:t>
            </a:r>
          </a:p>
          <a:p>
            <a:r>
              <a:rPr lang="en-US" dirty="0"/>
              <a:t>--executor-memory</a:t>
            </a:r>
          </a:p>
          <a:p>
            <a:pPr lvl="1"/>
            <a:r>
              <a:rPr lang="en-US" dirty="0"/>
              <a:t>Make sure you don’t try to use more memory than you have</a:t>
            </a:r>
          </a:p>
          <a:p>
            <a:r>
              <a:rPr lang="en-US" dirty="0"/>
              <a:t>--total-executor-cores</a:t>
            </a:r>
          </a:p>
        </p:txBody>
      </p:sp>
    </p:spTree>
    <p:extLst>
      <p:ext uri="{BB962C8B-B14F-4D97-AF65-F5344CB8AC3E}">
        <p14:creationId xmlns:p14="http://schemas.microsoft.com/office/powerpoint/2010/main" val="662319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Elastic MapReduce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quick way to create a cluster with Spark, Hadoop, and YARN pre-installed</a:t>
            </a:r>
          </a:p>
          <a:p>
            <a:r>
              <a:rPr lang="en-US" dirty="0"/>
              <a:t>You pay by the hour-instance and for network and storage IO</a:t>
            </a:r>
          </a:p>
          <a:p>
            <a:r>
              <a:rPr lang="en-US" dirty="0"/>
              <a:t>Let’s run our one-million-ratings movie recommender on a cluster!</a:t>
            </a:r>
          </a:p>
        </p:txBody>
      </p:sp>
    </p:spTree>
    <p:extLst>
      <p:ext uri="{BB962C8B-B14F-4D97-AF65-F5344CB8AC3E}">
        <p14:creationId xmlns:p14="http://schemas.microsoft.com/office/powerpoint/2010/main" val="2015577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use Elastic </a:t>
            </a:r>
            <a:r>
              <a:rPr lang="en-US" dirty="0" err="1"/>
              <a:t>mapreduce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8954058" cy="420747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Very quick and easy way to rent time on a cluster of your own</a:t>
            </a:r>
          </a:p>
          <a:p>
            <a:r>
              <a:rPr lang="en-US" dirty="0"/>
              <a:t>Sets up a default spark configuration for you on top of Hadoop’s YARN cluster manager</a:t>
            </a:r>
          </a:p>
          <a:p>
            <a:pPr lvl="1"/>
            <a:r>
              <a:rPr lang="en-US" dirty="0"/>
              <a:t>Buzzword alert! We’re using Hadoop! Well, a part of it anyhow.</a:t>
            </a:r>
          </a:p>
          <a:p>
            <a:r>
              <a:rPr lang="en-US" dirty="0"/>
              <a:t>Spark also has a built-in standalone cluster manager, and scripts to set up its own EC2-based cluster. </a:t>
            </a:r>
          </a:p>
          <a:p>
            <a:pPr lvl="1"/>
            <a:r>
              <a:rPr lang="en-US" dirty="0"/>
              <a:t>But the AWS console is even easier.</a:t>
            </a:r>
          </a:p>
          <a:p>
            <a:r>
              <a:rPr lang="en-US" dirty="0"/>
              <a:t>Spark on EMR isn’t really expensive, but it’s not cheap either</a:t>
            </a:r>
          </a:p>
          <a:p>
            <a:pPr lvl="1"/>
            <a:r>
              <a:rPr lang="en-US" dirty="0"/>
              <a:t>Unlike MapReduce with </a:t>
            </a:r>
            <a:r>
              <a:rPr lang="en-US" dirty="0" err="1"/>
              <a:t>MRJob</a:t>
            </a:r>
            <a:r>
              <a:rPr lang="en-US" dirty="0"/>
              <a:t>, you’ll be using m3.xlarge instances.</a:t>
            </a:r>
          </a:p>
          <a:p>
            <a:pPr lvl="1"/>
            <a:r>
              <a:rPr lang="en-US" dirty="0"/>
              <a:t>I racked up about $30 running Spark jobs over a few hours preparing this course.</a:t>
            </a:r>
          </a:p>
          <a:p>
            <a:pPr lvl="1"/>
            <a:r>
              <a:rPr lang="en-US" dirty="0"/>
              <a:t>You also have to remember to shut down your clusters when you’re done, or else…</a:t>
            </a:r>
          </a:p>
          <a:p>
            <a:pPr lvl="1"/>
            <a:r>
              <a:rPr lang="en-US" dirty="0"/>
              <a:t>So you might just want to watch, and not follow along.</a:t>
            </a:r>
          </a:p>
          <a:p>
            <a:r>
              <a:rPr lang="en-US" dirty="0"/>
              <a:t>Make </a:t>
            </a:r>
            <a:r>
              <a:rPr lang="en-US"/>
              <a:t>sure things run locally on a subset of your data first.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59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Packaging and Deploying your Application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6862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set up on </a:t>
            </a:r>
            <a:r>
              <a:rPr lang="en-US" dirty="0" err="1"/>
              <a:t>emr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an Amazon Web Services account</a:t>
            </a:r>
          </a:p>
          <a:p>
            <a:r>
              <a:rPr lang="en-US" dirty="0"/>
              <a:t>Create an EC2 key pair and download the .</a:t>
            </a:r>
            <a:r>
              <a:rPr lang="en-US" dirty="0" err="1"/>
              <a:t>pem</a:t>
            </a:r>
            <a:r>
              <a:rPr lang="en-US" dirty="0"/>
              <a:t> file</a:t>
            </a:r>
          </a:p>
          <a:p>
            <a:r>
              <a:rPr lang="en-US" dirty="0"/>
              <a:t>On Windows, you’ll need a terminal like PUTTY</a:t>
            </a:r>
          </a:p>
          <a:p>
            <a:pPr lvl="1"/>
            <a:r>
              <a:rPr lang="en-US" dirty="0"/>
              <a:t>For PUTTY, need to convert the .</a:t>
            </a:r>
            <a:r>
              <a:rPr lang="en-US" dirty="0" err="1"/>
              <a:t>pem</a:t>
            </a:r>
            <a:r>
              <a:rPr lang="en-US" dirty="0"/>
              <a:t> to a .</a:t>
            </a:r>
            <a:r>
              <a:rPr lang="en-US" dirty="0" err="1"/>
              <a:t>ppk</a:t>
            </a:r>
            <a:r>
              <a:rPr lang="en-US" dirty="0"/>
              <a:t> private key file</a:t>
            </a:r>
          </a:p>
          <a:p>
            <a:r>
              <a:rPr lang="en-US" dirty="0"/>
              <a:t>I’ll walk you through this now.</a:t>
            </a:r>
          </a:p>
        </p:txBody>
      </p:sp>
    </p:spTree>
    <p:extLst>
      <p:ext uri="{BB962C8B-B14F-4D97-AF65-F5344CB8AC3E}">
        <p14:creationId xmlns:p14="http://schemas.microsoft.com/office/powerpoint/2010/main" val="19900241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for running on a cluster: partitioning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Spark isn’t totally magic – you need to think about how your data is partitioned</a:t>
            </a:r>
          </a:p>
          <a:p>
            <a:r>
              <a:rPr lang="en-US" dirty="0"/>
              <a:t>Running our movie similarity script as-is might not work at all.</a:t>
            </a:r>
          </a:p>
          <a:p>
            <a:pPr lvl="1"/>
            <a:r>
              <a:rPr lang="en-US" dirty="0"/>
              <a:t>That self-join is expensive, and Spark won’t distribute it on its own.</a:t>
            </a:r>
          </a:p>
          <a:p>
            <a:r>
              <a:rPr lang="en-US" dirty="0"/>
              <a:t>Use .repartition() on a </a:t>
            </a:r>
            <a:r>
              <a:rPr lang="en-US" dirty="0" err="1"/>
              <a:t>Dataframe</a:t>
            </a:r>
            <a:r>
              <a:rPr lang="en-US" dirty="0"/>
              <a:t>, or .</a:t>
            </a:r>
            <a:r>
              <a:rPr lang="en-US" dirty="0" err="1"/>
              <a:t>partitionBy</a:t>
            </a:r>
            <a:r>
              <a:rPr lang="en-US" dirty="0"/>
              <a:t>() on an RDD before running a large operation that benefits from partitioning</a:t>
            </a:r>
          </a:p>
          <a:p>
            <a:pPr lvl="1"/>
            <a:r>
              <a:rPr lang="en-US" dirty="0"/>
              <a:t>Join(), </a:t>
            </a:r>
            <a:r>
              <a:rPr lang="en-US" dirty="0" err="1"/>
              <a:t>cogroup</a:t>
            </a:r>
            <a:r>
              <a:rPr lang="en-US" dirty="0"/>
              <a:t>(), </a:t>
            </a:r>
            <a:r>
              <a:rPr lang="en-US" dirty="0" err="1"/>
              <a:t>groupWith</a:t>
            </a:r>
            <a:r>
              <a:rPr lang="en-US" dirty="0"/>
              <a:t>(), join(), </a:t>
            </a:r>
            <a:r>
              <a:rPr lang="en-US" dirty="0" err="1"/>
              <a:t>leftOuterJoin</a:t>
            </a:r>
            <a:r>
              <a:rPr lang="en-US" dirty="0"/>
              <a:t>(), </a:t>
            </a:r>
            <a:r>
              <a:rPr lang="en-US" dirty="0" err="1"/>
              <a:t>rightOuterJoin</a:t>
            </a:r>
            <a:r>
              <a:rPr lang="en-US" dirty="0"/>
              <a:t>(), </a:t>
            </a:r>
            <a:r>
              <a:rPr lang="en-US" dirty="0" err="1"/>
              <a:t>groupByKey</a:t>
            </a:r>
            <a:r>
              <a:rPr lang="en-US" dirty="0"/>
              <a:t>(), </a:t>
            </a:r>
            <a:r>
              <a:rPr lang="en-US" dirty="0" err="1"/>
              <a:t>reduceByKey</a:t>
            </a:r>
            <a:r>
              <a:rPr lang="en-US" dirty="0"/>
              <a:t>(), </a:t>
            </a:r>
            <a:r>
              <a:rPr lang="en-US" dirty="0" err="1"/>
              <a:t>combineByKey</a:t>
            </a:r>
            <a:r>
              <a:rPr lang="en-US" dirty="0"/>
              <a:t>(), and lookup()</a:t>
            </a:r>
          </a:p>
          <a:p>
            <a:pPr lvl="1"/>
            <a:r>
              <a:rPr lang="en-US" dirty="0"/>
              <a:t>Those operations will preserve your partitioning in their result too.</a:t>
            </a:r>
          </a:p>
        </p:txBody>
      </p:sp>
    </p:spTree>
    <p:extLst>
      <p:ext uri="{BB962C8B-B14F-4D97-AF65-F5344CB8AC3E}">
        <p14:creationId xmlns:p14="http://schemas.microsoft.com/office/powerpoint/2010/main" val="33940545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partition size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32083"/>
            <a:ext cx="8534400" cy="3615267"/>
          </a:xfrm>
        </p:spPr>
        <p:txBody>
          <a:bodyPr/>
          <a:lstStyle/>
          <a:p>
            <a:r>
              <a:rPr lang="en-US" dirty="0"/>
              <a:t>Too few partitions won’t take full advantage of your cluster</a:t>
            </a:r>
          </a:p>
          <a:p>
            <a:r>
              <a:rPr lang="en-US" dirty="0"/>
              <a:t>Too many results in too much overhead from shuffling data</a:t>
            </a:r>
          </a:p>
          <a:p>
            <a:r>
              <a:rPr lang="en-US" dirty="0"/>
              <a:t>At least as many partitions as you have cores, or executors that fit within your available memory</a:t>
            </a:r>
          </a:p>
          <a:p>
            <a:r>
              <a:rPr lang="en-US" dirty="0" err="1"/>
              <a:t>partitionBy</a:t>
            </a:r>
            <a:r>
              <a:rPr lang="en-US" dirty="0"/>
              <a:t>(100) is usually a reasonable place to start for large operations.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E28A03-2FC3-4F31-8A48-FB20B13A58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39" t="40181" b="35377"/>
          <a:stretch/>
        </p:blipFill>
        <p:spPr>
          <a:xfrm>
            <a:off x="2600164" y="3181739"/>
            <a:ext cx="8907624" cy="161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0560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Specifying memory per executor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Avoid specifying Spark configuration in your driver script (including master) – this way, we’ll use the defaults EMR sets up instead, as well as any command-line options you pass into spark-submit from your master node</a:t>
            </a:r>
          </a:p>
          <a:p>
            <a:r>
              <a:rPr lang="en-US" dirty="0"/>
              <a:t>If executors start failing, you may need to adjust the memory each executor has. For example:</a:t>
            </a:r>
            <a:br>
              <a:rPr lang="en-US" dirty="0"/>
            </a:br>
            <a:r>
              <a:rPr lang="en-US" dirty="0"/>
              <a:t>spark-submit –executor-memory 1g MovieSimilarities1M.py 260</a:t>
            </a:r>
            <a:br>
              <a:rPr lang="en-US" dirty="0"/>
            </a:br>
            <a:r>
              <a:rPr lang="en-US" dirty="0"/>
              <a:t>(from the master node of our cluster.)</a:t>
            </a:r>
          </a:p>
        </p:txBody>
      </p:sp>
    </p:spTree>
    <p:extLst>
      <p:ext uri="{BB962C8B-B14F-4D97-AF65-F5344CB8AC3E}">
        <p14:creationId xmlns:p14="http://schemas.microsoft.com/office/powerpoint/2010/main" val="3765555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Specifying a cluster manager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use –master yarn to run on a YARN cluster</a:t>
            </a:r>
          </a:p>
          <a:p>
            <a:r>
              <a:rPr lang="en-US" dirty="0"/>
              <a:t>EMR sets this up by default</a:t>
            </a:r>
          </a:p>
        </p:txBody>
      </p:sp>
    </p:spTree>
    <p:extLst>
      <p:ext uri="{BB962C8B-B14F-4D97-AF65-F5344CB8AC3E}">
        <p14:creationId xmlns:p14="http://schemas.microsoft.com/office/powerpoint/2010/main" val="7994997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on a cluster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Get your scripts &amp; data someplace where EMR can access them easily</a:t>
            </a:r>
          </a:p>
          <a:p>
            <a:pPr lvl="1"/>
            <a:r>
              <a:rPr lang="en-US" dirty="0"/>
              <a:t>AWS’s S3 is a good choice – just use s3n:// URL’s when specifying file paths, and make sure your file permissions make them accessible</a:t>
            </a:r>
          </a:p>
          <a:p>
            <a:r>
              <a:rPr lang="en-US" dirty="0"/>
              <a:t>Spin up an EMR cluster for Spark using the AWS console</a:t>
            </a:r>
          </a:p>
          <a:p>
            <a:pPr lvl="1"/>
            <a:r>
              <a:rPr lang="en-US" dirty="0"/>
              <a:t>Billing starts now!!</a:t>
            </a:r>
          </a:p>
          <a:p>
            <a:r>
              <a:rPr lang="en-US" dirty="0"/>
              <a:t>Get the external DNS name for the master node, and log into it using the “</a:t>
            </a:r>
            <a:r>
              <a:rPr lang="en-US" dirty="0" err="1"/>
              <a:t>hadoop</a:t>
            </a:r>
            <a:r>
              <a:rPr lang="en-US" dirty="0"/>
              <a:t>” user account and your private key file</a:t>
            </a:r>
          </a:p>
          <a:p>
            <a:r>
              <a:rPr lang="en-US" dirty="0"/>
              <a:t>Copy your driver program’s JAR file and any files it needs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, using </a:t>
            </a:r>
            <a:r>
              <a:rPr lang="en-US" dirty="0" err="1"/>
              <a:t>aws</a:t>
            </a:r>
            <a:r>
              <a:rPr lang="en-US" dirty="0"/>
              <a:t> s3 </a:t>
            </a:r>
            <a:r>
              <a:rPr lang="en-US" dirty="0" err="1"/>
              <a:t>cp</a:t>
            </a:r>
            <a:r>
              <a:rPr lang="en-US" dirty="0"/>
              <a:t> s3://bucket-name/filename ./</a:t>
            </a:r>
          </a:p>
          <a:p>
            <a:r>
              <a:rPr lang="en-US" dirty="0"/>
              <a:t>Run spark-submit and watch the output!</a:t>
            </a:r>
          </a:p>
          <a:p>
            <a:r>
              <a:rPr lang="en-US" b="1" dirty="0"/>
              <a:t>REMEMBER TO TERMINATE YOUR CLUSTER WHEN YOU’RE DONE</a:t>
            </a:r>
          </a:p>
        </p:txBody>
      </p:sp>
    </p:spTree>
    <p:extLst>
      <p:ext uri="{BB962C8B-B14F-4D97-AF65-F5344CB8AC3E}">
        <p14:creationId xmlns:p14="http://schemas.microsoft.com/office/powerpoint/2010/main" val="12147682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 cluster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4083908"/>
          </a:xfrm>
        </p:spPr>
        <p:txBody>
          <a:bodyPr>
            <a:normAutofit/>
          </a:bodyPr>
          <a:lstStyle/>
          <a:p>
            <a:r>
              <a:rPr lang="en-US" dirty="0"/>
              <a:t>It is a dark art.</a:t>
            </a:r>
          </a:p>
          <a:p>
            <a:r>
              <a:rPr lang="en-US" dirty="0"/>
              <a:t>Your master will run a console on port 4040</a:t>
            </a:r>
          </a:p>
          <a:p>
            <a:pPr lvl="1"/>
            <a:r>
              <a:rPr lang="en-US" dirty="0"/>
              <a:t>But in EMR, it’s next to impossible to actually connect to it from outside</a:t>
            </a:r>
          </a:p>
          <a:p>
            <a:pPr lvl="1"/>
            <a:r>
              <a:rPr lang="en-US" dirty="0"/>
              <a:t>If you have your own cluster running on your own network, life’s a little easier in that respect.</a:t>
            </a:r>
          </a:p>
          <a:p>
            <a:pPr lvl="1"/>
            <a:r>
              <a:rPr lang="en-US" dirty="0"/>
              <a:t>Let’s take a look on our local machine though</a:t>
            </a:r>
          </a:p>
        </p:txBody>
      </p:sp>
    </p:spTree>
    <p:extLst>
      <p:ext uri="{BB962C8B-B14F-4D97-AF65-F5344CB8AC3E}">
        <p14:creationId xmlns:p14="http://schemas.microsoft.com/office/powerpoint/2010/main" val="15231484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 cluster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Logs</a:t>
            </a:r>
          </a:p>
          <a:p>
            <a:pPr lvl="1"/>
            <a:r>
              <a:rPr lang="en-US" dirty="0"/>
              <a:t>In standalone mode, they’re in the web UI</a:t>
            </a:r>
          </a:p>
          <a:p>
            <a:pPr lvl="1"/>
            <a:r>
              <a:rPr lang="en-US" dirty="0"/>
              <a:t>In YARN though, the logs are distributed. You need to collect them after the fact using yarn logs –</a:t>
            </a:r>
            <a:r>
              <a:rPr lang="en-US" dirty="0" err="1"/>
              <a:t>applicationID</a:t>
            </a:r>
            <a:r>
              <a:rPr lang="en-US" dirty="0"/>
              <a:t> &lt;app ID&gt;</a:t>
            </a:r>
          </a:p>
          <a:p>
            <a:r>
              <a:rPr lang="en-US" dirty="0"/>
              <a:t>While your driver script runs, it will log errors like executors failing to issue heartbeats</a:t>
            </a:r>
          </a:p>
          <a:p>
            <a:pPr lvl="1"/>
            <a:r>
              <a:rPr lang="en-US" dirty="0"/>
              <a:t>This generally means you are asking too much of each executor.</a:t>
            </a:r>
          </a:p>
          <a:p>
            <a:pPr lvl="1"/>
            <a:r>
              <a:rPr lang="en-US" dirty="0"/>
              <a:t>You may need more of them – </a:t>
            </a:r>
            <a:r>
              <a:rPr lang="en-US" dirty="0" err="1"/>
              <a:t>ie</a:t>
            </a:r>
            <a:r>
              <a:rPr lang="en-US" dirty="0"/>
              <a:t>, more machines in your cluster</a:t>
            </a:r>
          </a:p>
          <a:p>
            <a:pPr lvl="1"/>
            <a:r>
              <a:rPr lang="en-US" dirty="0"/>
              <a:t>Each executor may need more memory</a:t>
            </a:r>
          </a:p>
          <a:p>
            <a:pPr lvl="1"/>
            <a:r>
              <a:rPr lang="en-US" dirty="0"/>
              <a:t>Or use </a:t>
            </a:r>
            <a:r>
              <a:rPr lang="en-US" dirty="0" err="1"/>
              <a:t>partitionBy</a:t>
            </a:r>
            <a:r>
              <a:rPr lang="en-US" dirty="0"/>
              <a:t>() to demand less work from individual executors by using smaller partitions.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632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dependencies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Remember your executors aren’t necessarily on the same box as your driver script</a:t>
            </a:r>
          </a:p>
          <a:p>
            <a:r>
              <a:rPr lang="en-US" dirty="0"/>
              <a:t>Use broadcast variables to share data outside of RDD’s or </a:t>
            </a:r>
            <a:r>
              <a:rPr lang="en-US" dirty="0" err="1"/>
              <a:t>DataSets</a:t>
            </a:r>
            <a:endParaRPr lang="en-US" dirty="0"/>
          </a:p>
          <a:p>
            <a:r>
              <a:rPr lang="en-US" dirty="0"/>
              <a:t>Need some Java or Scala package that’s not pre-loaded on EMR?</a:t>
            </a:r>
          </a:p>
          <a:p>
            <a:pPr lvl="1"/>
            <a:r>
              <a:rPr lang="en-US" dirty="0"/>
              <a:t>Bundle them into your JAR with </a:t>
            </a:r>
            <a:r>
              <a:rPr lang="en-US" dirty="0" err="1"/>
              <a:t>sbt</a:t>
            </a:r>
            <a:r>
              <a:rPr lang="en-US" dirty="0"/>
              <a:t> assembly</a:t>
            </a:r>
          </a:p>
          <a:p>
            <a:pPr lvl="1"/>
            <a:r>
              <a:rPr lang="en-US" dirty="0"/>
              <a:t>Or use –jars with spark-submit to add individual libraries that are on the master</a:t>
            </a:r>
          </a:p>
          <a:p>
            <a:pPr lvl="1"/>
            <a:r>
              <a:rPr lang="en-US" dirty="0"/>
              <a:t>Try to just avoid using obscure packages you don’t need in the first place. Time is money on your cluster, and you’re better off not fiddling with it.</a:t>
            </a:r>
          </a:p>
        </p:txBody>
      </p:sp>
    </p:spTree>
    <p:extLst>
      <p:ext uri="{BB962C8B-B14F-4D97-AF65-F5344CB8AC3E}">
        <p14:creationId xmlns:p14="http://schemas.microsoft.com/office/powerpoint/2010/main" val="1074866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with spark-submit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Make sure there are no paths to your local filesystem used in your script! That’s what HDFS, S3, etc. are for.</a:t>
            </a:r>
          </a:p>
          <a:p>
            <a:r>
              <a:rPr lang="en-US" dirty="0"/>
              <a:t>Package up your Scala project into a JAR file (for now, by adding an artifact in IntelliJ… but this has limitations)</a:t>
            </a:r>
          </a:p>
          <a:p>
            <a:r>
              <a:rPr lang="en-US" dirty="0"/>
              <a:t>You can now use spark-submit to execute your driver script outside of the IDE</a:t>
            </a:r>
          </a:p>
          <a:p>
            <a:r>
              <a:rPr lang="en-US" dirty="0"/>
              <a:t>spark-submit –class &lt;class object that contains your main function&gt;</a:t>
            </a:r>
            <a:br>
              <a:rPr lang="en-US" dirty="0"/>
            </a:br>
            <a:r>
              <a:rPr lang="en-US" dirty="0"/>
              <a:t>    --jars &lt;paths to any dependencies&gt;</a:t>
            </a:r>
            <a:br>
              <a:rPr lang="en-US" dirty="0"/>
            </a:br>
            <a:r>
              <a:rPr lang="en-US" dirty="0"/>
              <a:t>    --files &lt;files you want placed alongside your application&gt;</a:t>
            </a:r>
            <a:br>
              <a:rPr lang="en-US" dirty="0"/>
            </a:br>
            <a:r>
              <a:rPr lang="en-US" dirty="0"/>
              <a:t>    &lt;your JAR file&gt;</a:t>
            </a:r>
          </a:p>
        </p:txBody>
      </p:sp>
    </p:spTree>
    <p:extLst>
      <p:ext uri="{BB962C8B-B14F-4D97-AF65-F5344CB8AC3E}">
        <p14:creationId xmlns:p14="http://schemas.microsoft.com/office/powerpoint/2010/main" val="2098072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it 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spark-submit –class </a:t>
            </a:r>
            <a:r>
              <a:rPr lang="en-US" dirty="0" err="1"/>
              <a:t>com.sundogsoftware.spark.HelloWorld</a:t>
            </a:r>
            <a:r>
              <a:rPr lang="en-US" dirty="0"/>
              <a:t> SparkCourse.jar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612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Packaging with </a:t>
            </a:r>
            <a:r>
              <a:rPr lang="en-US" dirty="0" err="1"/>
              <a:t>sbt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508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SBT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Maven for Scala</a:t>
            </a:r>
          </a:p>
          <a:p>
            <a:r>
              <a:rPr lang="en-US" dirty="0"/>
              <a:t>Manages your library dependency tree for you</a:t>
            </a:r>
          </a:p>
          <a:p>
            <a:r>
              <a:rPr lang="en-US" dirty="0"/>
              <a:t>Can package up all of your dependencies into a self-contained JAR</a:t>
            </a:r>
          </a:p>
          <a:p>
            <a:r>
              <a:rPr lang="en-US" dirty="0"/>
              <a:t>If you have many dependencies (or depend on a library that in turn has lots of dependencies), it makes life a lot easier than passing a ton of –jars options.</a:t>
            </a:r>
          </a:p>
          <a:p>
            <a:r>
              <a:rPr lang="en-US" dirty="0"/>
              <a:t>Get it from scala-sbt.org</a:t>
            </a:r>
          </a:p>
        </p:txBody>
      </p:sp>
      <p:pic>
        <p:nvPicPr>
          <p:cNvPr id="2054" name="Picture 6" descr="https://raw.githubusercontent.com/1science/docker-sbt/latest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982" y="685800"/>
            <a:ext cx="17621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1280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sbt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243" y="-67919"/>
            <a:ext cx="8534400" cy="3615267"/>
          </a:xfrm>
        </p:spPr>
        <p:txBody>
          <a:bodyPr/>
          <a:lstStyle/>
          <a:p>
            <a:r>
              <a:rPr lang="en-US" dirty="0"/>
              <a:t>Set up a directory structure like this:</a:t>
            </a:r>
          </a:p>
        </p:txBody>
      </p:sp>
      <p:sp>
        <p:nvSpPr>
          <p:cNvPr id="4" name="Rectangle 3"/>
          <p:cNvSpPr/>
          <p:nvPr/>
        </p:nvSpPr>
        <p:spPr>
          <a:xfrm>
            <a:off x="4234088" y="2144706"/>
            <a:ext cx="1251284" cy="7299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src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234088" y="3167625"/>
            <a:ext cx="1251284" cy="7299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main</a:t>
            </a:r>
          </a:p>
        </p:txBody>
      </p:sp>
      <p:sp>
        <p:nvSpPr>
          <p:cNvPr id="6" name="Rectangle 5"/>
          <p:cNvSpPr/>
          <p:nvPr/>
        </p:nvSpPr>
        <p:spPr>
          <a:xfrm>
            <a:off x="4234088" y="4190544"/>
            <a:ext cx="1251284" cy="7299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scala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926267" y="2144706"/>
            <a:ext cx="1251284" cy="7299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project</a:t>
            </a:r>
          </a:p>
        </p:txBody>
      </p:sp>
      <p:cxnSp>
        <p:nvCxnSpPr>
          <p:cNvPr id="9" name="Straight Arrow Connector 8"/>
          <p:cNvCxnSpPr>
            <a:stCxn id="4" idx="2"/>
          </p:cNvCxnSpPr>
          <p:nvPr/>
        </p:nvCxnSpPr>
        <p:spPr>
          <a:xfrm>
            <a:off x="4859730" y="2874622"/>
            <a:ext cx="0" cy="293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2"/>
            <a:endCxn id="6" idx="0"/>
          </p:cNvCxnSpPr>
          <p:nvPr/>
        </p:nvCxnSpPr>
        <p:spPr>
          <a:xfrm>
            <a:off x="4859730" y="3897541"/>
            <a:ext cx="0" cy="293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79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sbt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Your Scala source files go in the source folder</a:t>
            </a:r>
          </a:p>
          <a:p>
            <a:r>
              <a:rPr lang="en-US" dirty="0"/>
              <a:t>In your project folder, create an </a:t>
            </a:r>
            <a:r>
              <a:rPr lang="en-US" dirty="0" err="1"/>
              <a:t>assembly.sbt</a:t>
            </a:r>
            <a:r>
              <a:rPr lang="en-US" dirty="0"/>
              <a:t> file that contains one line:</a:t>
            </a:r>
            <a:br>
              <a:rPr lang="en-US" dirty="0"/>
            </a:br>
            <a:r>
              <a:rPr lang="en-US" dirty="0" err="1"/>
              <a:t>addSbtPlugin</a:t>
            </a:r>
            <a:r>
              <a:rPr lang="en-US" dirty="0"/>
              <a:t>("com.eed3si9n" % "</a:t>
            </a:r>
            <a:r>
              <a:rPr lang="en-US" dirty="0" err="1"/>
              <a:t>sbt</a:t>
            </a:r>
            <a:r>
              <a:rPr lang="en-US" dirty="0"/>
              <a:t>-assembly" % "0.14.10")</a:t>
            </a:r>
          </a:p>
          <a:p>
            <a:r>
              <a:rPr lang="en-US" dirty="0"/>
              <a:t>Check the latest </a:t>
            </a:r>
            <a:r>
              <a:rPr lang="en-US" dirty="0" err="1"/>
              <a:t>sbt</a:t>
            </a:r>
            <a:r>
              <a:rPr lang="en-US" dirty="0"/>
              <a:t>-assembly documentation as this will change over time. </a:t>
            </a:r>
          </a:p>
        </p:txBody>
      </p:sp>
    </p:spTree>
    <p:extLst>
      <p:ext uri="{BB962C8B-B14F-4D97-AF65-F5344CB8AC3E}">
        <p14:creationId xmlns:p14="http://schemas.microsoft.com/office/powerpoint/2010/main" val="1451682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854655"/>
            <a:ext cx="8534400" cy="1507067"/>
          </a:xfrm>
        </p:spPr>
        <p:txBody>
          <a:bodyPr/>
          <a:lstStyle/>
          <a:p>
            <a:r>
              <a:rPr lang="en-US" dirty="0"/>
              <a:t>Creating an </a:t>
            </a:r>
            <a:r>
              <a:rPr lang="en-US" dirty="0" err="1"/>
              <a:t>sbt</a:t>
            </a:r>
            <a:r>
              <a:rPr lang="en-US" dirty="0"/>
              <a:t> build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-390768"/>
            <a:ext cx="8534400" cy="3449190"/>
          </a:xfrm>
        </p:spPr>
        <p:txBody>
          <a:bodyPr/>
          <a:lstStyle/>
          <a:p>
            <a:r>
              <a:rPr lang="en-US" dirty="0"/>
              <a:t>At the root (alongside the </a:t>
            </a:r>
            <a:r>
              <a:rPr lang="en-US" dirty="0" err="1"/>
              <a:t>src</a:t>
            </a:r>
            <a:r>
              <a:rPr lang="en-US" dirty="0"/>
              <a:t> and project directories) create a </a:t>
            </a:r>
            <a:r>
              <a:rPr lang="en-US" dirty="0" err="1"/>
              <a:t>build.sbt</a:t>
            </a:r>
            <a:r>
              <a:rPr lang="en-US" dirty="0"/>
              <a:t> file</a:t>
            </a:r>
          </a:p>
          <a:p>
            <a:r>
              <a:rPr lang="en-US" dirty="0"/>
              <a:t>Example:</a:t>
            </a:r>
          </a:p>
        </p:txBody>
      </p:sp>
      <p:sp>
        <p:nvSpPr>
          <p:cNvPr id="4" name="Rectangle 3"/>
          <p:cNvSpPr/>
          <p:nvPr/>
        </p:nvSpPr>
        <p:spPr>
          <a:xfrm>
            <a:off x="3223023" y="1333827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ourier New" panose="02070309020205020404" pitchFamily="49" charset="0"/>
              </a:rPr>
              <a:t>name := “</a:t>
            </a:r>
            <a:r>
              <a:rPr lang="en-US" dirty="0" err="1">
                <a:latin typeface="Courier New" panose="02070309020205020404" pitchFamily="49" charset="0"/>
              </a:rPr>
              <a:t>PopularMovies</a:t>
            </a:r>
            <a:r>
              <a:rPr lang="en-US" dirty="0">
                <a:latin typeface="Courier New" panose="02070309020205020404" pitchFamily="49" charset="0"/>
              </a:rPr>
              <a:t>"</a:t>
            </a:r>
          </a:p>
          <a:p>
            <a:endParaRPr lang="en-US" dirty="0">
              <a:latin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</a:rPr>
              <a:t>version := "1.0"</a:t>
            </a:r>
          </a:p>
          <a:p>
            <a:endParaRPr lang="en-US" dirty="0">
              <a:latin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</a:rPr>
              <a:t>organization := "</a:t>
            </a:r>
            <a:r>
              <a:rPr lang="en-US" dirty="0" err="1">
                <a:latin typeface="Courier New" panose="02070309020205020404" pitchFamily="49" charset="0"/>
              </a:rPr>
              <a:t>com.sundogsoftware</a:t>
            </a:r>
            <a:r>
              <a:rPr lang="en-US" dirty="0">
                <a:latin typeface="Courier New" panose="02070309020205020404" pitchFamily="49" charset="0"/>
              </a:rPr>
              <a:t>"</a:t>
            </a:r>
          </a:p>
          <a:p>
            <a:endParaRPr lang="en-US" dirty="0">
              <a:latin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</a:rPr>
              <a:t>scalaVersion</a:t>
            </a:r>
            <a:r>
              <a:rPr lang="en-US" dirty="0">
                <a:latin typeface="Courier New" panose="02070309020205020404" pitchFamily="49" charset="0"/>
              </a:rPr>
              <a:t> := "2.12.3"</a:t>
            </a:r>
          </a:p>
          <a:p>
            <a:endParaRPr lang="en-US" dirty="0">
              <a:latin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</a:rPr>
              <a:t>libraryDependencies</a:t>
            </a:r>
            <a:r>
              <a:rPr lang="en-US" dirty="0">
                <a:latin typeface="Courier New" panose="02070309020205020404" pitchFamily="49" charset="0"/>
              </a:rPr>
              <a:t> ++= </a:t>
            </a:r>
            <a:r>
              <a:rPr lang="en-US" dirty="0" err="1">
                <a:latin typeface="Courier New" panose="02070309020205020404" pitchFamily="49" charset="0"/>
              </a:rPr>
              <a:t>Seq</a:t>
            </a:r>
            <a:r>
              <a:rPr lang="en-US" dirty="0">
                <a:latin typeface="Courier New" panose="02070309020205020404" pitchFamily="49" charset="0"/>
              </a:rPr>
              <a:t>(</a:t>
            </a:r>
          </a:p>
          <a:p>
            <a:r>
              <a:rPr lang="en-US" dirty="0">
                <a:latin typeface="Courier New" panose="02070309020205020404" pitchFamily="49" charset="0"/>
              </a:rPr>
              <a:t>"</a:t>
            </a:r>
            <a:r>
              <a:rPr lang="en-US" dirty="0" err="1">
                <a:latin typeface="Courier New" panose="02070309020205020404" pitchFamily="49" charset="0"/>
              </a:rPr>
              <a:t>org.apache.spark</a:t>
            </a:r>
            <a:r>
              <a:rPr lang="en-US" dirty="0">
                <a:latin typeface="Courier New" panose="02070309020205020404" pitchFamily="49" charset="0"/>
              </a:rPr>
              <a:t>" %% "spark-core" % “3.0.0" % "provided"</a:t>
            </a:r>
          </a:p>
          <a:p>
            <a:r>
              <a:rPr lang="en-US" dirty="0"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26308632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561</TotalTime>
  <Words>1596</Words>
  <Application>Microsoft Office PowerPoint</Application>
  <PresentationFormat>Widescreen</PresentationFormat>
  <Paragraphs>169</Paragraphs>
  <Slides>28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Calibri</vt:lpstr>
      <vt:lpstr>Century Gothic</vt:lpstr>
      <vt:lpstr>Courier New</vt:lpstr>
      <vt:lpstr>Wingdings 3</vt:lpstr>
      <vt:lpstr>Slice</vt:lpstr>
      <vt:lpstr>Running spark on a cluster</vt:lpstr>
      <vt:lpstr>Packaging and Deploying your Application</vt:lpstr>
      <vt:lpstr>Running with spark-submit</vt:lpstr>
      <vt:lpstr>Let’s try it out</vt:lpstr>
      <vt:lpstr>Packaging with sbt</vt:lpstr>
      <vt:lpstr>What is SBT</vt:lpstr>
      <vt:lpstr>Using sbt</vt:lpstr>
      <vt:lpstr>Using sbt</vt:lpstr>
      <vt:lpstr>Creating an sbt build file</vt:lpstr>
      <vt:lpstr>Adding dependencies</vt:lpstr>
      <vt:lpstr>Bundling it up</vt:lpstr>
      <vt:lpstr>Here’s the cool thing</vt:lpstr>
      <vt:lpstr>Challenge</vt:lpstr>
      <vt:lpstr>strategy</vt:lpstr>
      <vt:lpstr>Running on a Cluster</vt:lpstr>
      <vt:lpstr>Distributed Spark</vt:lpstr>
      <vt:lpstr>Other spark-submit parameters</vt:lpstr>
      <vt:lpstr>Amazon Elastic MapReduce</vt:lpstr>
      <vt:lpstr>Let’s use Elastic mapreduce</vt:lpstr>
      <vt:lpstr>Getting set up on emr</vt:lpstr>
      <vt:lpstr>optimizing for running on a cluster: partitioning</vt:lpstr>
      <vt:lpstr>Choosing a partition size</vt:lpstr>
      <vt:lpstr>Specifying memory per executor</vt:lpstr>
      <vt:lpstr>Specifying a cluster manager</vt:lpstr>
      <vt:lpstr>Running on a cluster</vt:lpstr>
      <vt:lpstr>Troubleshooting cluster jobs</vt:lpstr>
      <vt:lpstr>Troubleshooting cluster jobs</vt:lpstr>
      <vt:lpstr>Managing dependencies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Running spark on a cluster</dc:title>
  <dc:creator>Frank Kane</dc:creator>
  <cp:lastModifiedBy>Frank Kane</cp:lastModifiedBy>
  <cp:revision>21</cp:revision>
  <dcterms:created xsi:type="dcterms:W3CDTF">2015-09-23T14:43:43Z</dcterms:created>
  <dcterms:modified xsi:type="dcterms:W3CDTF">2020-09-03T18:08:08Z</dcterms:modified>
</cp:coreProperties>
</file>

<file path=docProps/thumbnail.jpeg>
</file>